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sldIdLst>
    <p:sldId id="256" r:id="rId2"/>
    <p:sldId id="257"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341"/>
    <p:restoredTop sz="94643"/>
  </p:normalViewPr>
  <p:slideViewPr>
    <p:cSldViewPr snapToGrid="0" snapToObjects="1">
      <p:cViewPr varScale="1">
        <p:scale>
          <a:sx n="127" d="100"/>
          <a:sy n="127" d="100"/>
        </p:scale>
        <p:origin x="528"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8256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426279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09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333804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10"/>
          </p:nvPr>
        </p:nvSpPr>
        <p:spPr/>
        <p:txBody>
          <a:bodyPr/>
          <a:lstStyle/>
          <a:p>
            <a:fld id="{5A61015F-7CC6-4D0A-9D87-873EA4C304CC}" type="datetimeFigureOut">
              <a:rPr lang="en-US" smtClean="0"/>
              <a:t>6/11/20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‹nr.›</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655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158733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
Tweede niveau
Derde niveau
Vierde niveau
Vijfde niveau</a:t>
            </a:r>
            <a:endParaRPr lang="en-US" dirty="0"/>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
Tweede niveau
Derde niveau
Vierde niveau
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
Tweede niveau
Derde niveau
Vierde niveau
Vijfde niveau</a:t>
            </a:r>
            <a:endParaRPr lang="en-US" dirty="0"/>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
Tweede niveau
Derde niveau
Vierde niveau
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6/11/20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983126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6/11/20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642672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6/11/20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2243705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
Tweede niveau
Derde niveau
Vierde niveau
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05C68B11-C5A8-448C-8CE9-B1A273C79CFC}"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‹nr.›</a:t>
            </a:fld>
            <a:endParaRPr lang="en-US" dirty="0"/>
          </a:p>
        </p:txBody>
      </p:sp>
    </p:spTree>
    <p:extLst>
      <p:ext uri="{BB962C8B-B14F-4D97-AF65-F5344CB8AC3E}">
        <p14:creationId xmlns:p14="http://schemas.microsoft.com/office/powerpoint/2010/main" val="590656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
Tweede niveau
Derde niveau
Vierde niveau
Vijfde niveau</a:t>
            </a:r>
            <a:endParaRPr lang="en-US" dirty="0"/>
          </a:p>
        </p:txBody>
      </p:sp>
      <p:sp>
        <p:nvSpPr>
          <p:cNvPr id="5" name="Date Placeholder 4"/>
          <p:cNvSpPr>
            <a:spLocks noGrp="1"/>
          </p:cNvSpPr>
          <p:nvPr>
            <p:ph type="dt" sz="half" idx="10"/>
          </p:nvPr>
        </p:nvSpPr>
        <p:spPr/>
        <p:txBody>
          <a:bodyPr/>
          <a:lstStyle/>
          <a:p>
            <a:fld id="{C7616CA0-919D-4A49-9C8A-62FDFB3A5183}" type="datetimeFigureOut">
              <a:rPr lang="en-US" smtClean="0"/>
              <a:t>6/11/20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509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smtClean="0"/>
              <a:pPr/>
              <a:t>6/11/20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smtClean="0"/>
              <a:pPr/>
              <a:t>‹nr.›</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7644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D93855-40C6-DC4F-813A-B32E2492D01A}"/>
              </a:ext>
            </a:extLst>
          </p:cNvPr>
          <p:cNvSpPr>
            <a:spLocks noGrp="1"/>
          </p:cNvSpPr>
          <p:nvPr>
            <p:ph type="ctrTitle"/>
          </p:nvPr>
        </p:nvSpPr>
        <p:spPr/>
        <p:txBody>
          <a:bodyPr/>
          <a:lstStyle/>
          <a:p>
            <a:r>
              <a:rPr lang="nl-NL" dirty="0"/>
              <a:t>De dierlijke cel </a:t>
            </a:r>
            <a:r>
              <a:rPr lang="nl-NL" dirty="0" err="1"/>
              <a:t>vs</a:t>
            </a:r>
            <a:r>
              <a:rPr lang="nl-NL" dirty="0"/>
              <a:t> de plantaardige cel</a:t>
            </a:r>
          </a:p>
        </p:txBody>
      </p:sp>
      <p:sp>
        <p:nvSpPr>
          <p:cNvPr id="3" name="Ondertitel 2">
            <a:extLst>
              <a:ext uri="{FF2B5EF4-FFF2-40B4-BE49-F238E27FC236}">
                <a16:creationId xmlns:a16="http://schemas.microsoft.com/office/drawing/2014/main" id="{8F5E24FA-9D9C-584A-89A2-6DBEFBAFF4CF}"/>
              </a:ext>
            </a:extLst>
          </p:cNvPr>
          <p:cNvSpPr>
            <a:spLocks noGrp="1"/>
          </p:cNvSpPr>
          <p:nvPr>
            <p:ph type="subTitle" idx="1"/>
          </p:nvPr>
        </p:nvSpPr>
        <p:spPr/>
        <p:txBody>
          <a:bodyPr/>
          <a:lstStyle/>
          <a:p>
            <a:endParaRPr lang="nl-NL"/>
          </a:p>
        </p:txBody>
      </p:sp>
      <p:pic>
        <p:nvPicPr>
          <p:cNvPr id="5" name="Audio 4">
            <a:hlinkClick r:id="" action="ppaction://media"/>
            <a:extLst>
              <a:ext uri="{FF2B5EF4-FFF2-40B4-BE49-F238E27FC236}">
                <a16:creationId xmlns:a16="http://schemas.microsoft.com/office/drawing/2014/main" id="{70EC1345-3558-ED41-92E6-3EBC695DE6E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99573259"/>
      </p:ext>
    </p:extLst>
  </p:cSld>
  <p:clrMapOvr>
    <a:masterClrMapping/>
  </p:clrMapOvr>
  <mc:AlternateContent xmlns:mc="http://schemas.openxmlformats.org/markup-compatibility/2006">
    <mc:Choice xmlns:p14="http://schemas.microsoft.com/office/powerpoint/2010/main" Requires="p14">
      <p:transition spd="slow" p14:dur="2000" advTm="16334"/>
    </mc:Choice>
    <mc:Fallback>
      <p:transition spd="slow" advTm="16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5439C-24A1-7F43-B451-725BD893753E}"/>
              </a:ext>
            </a:extLst>
          </p:cNvPr>
          <p:cNvSpPr>
            <a:spLocks noGrp="1"/>
          </p:cNvSpPr>
          <p:nvPr>
            <p:ph type="title"/>
          </p:nvPr>
        </p:nvSpPr>
        <p:spPr/>
        <p:txBody>
          <a:bodyPr/>
          <a:lstStyle/>
          <a:p>
            <a:r>
              <a:rPr lang="nl-NL" dirty="0"/>
              <a:t>Plantaardig                                     dierlijk</a:t>
            </a:r>
          </a:p>
        </p:txBody>
      </p:sp>
      <p:pic>
        <p:nvPicPr>
          <p:cNvPr id="5" name="Tijdelijke aanduiding voor inhoud 4">
            <a:extLst>
              <a:ext uri="{FF2B5EF4-FFF2-40B4-BE49-F238E27FC236}">
                <a16:creationId xmlns:a16="http://schemas.microsoft.com/office/drawing/2014/main" id="{0DE1EEE9-52EB-6C46-925D-F6B276842FA3}"/>
              </a:ext>
            </a:extLst>
          </p:cNvPr>
          <p:cNvPicPr>
            <a:picLocks noGrp="1" noChangeAspect="1"/>
          </p:cNvPicPr>
          <p:nvPr>
            <p:ph idx="1"/>
          </p:nvPr>
        </p:nvPicPr>
        <p:blipFill>
          <a:blip r:embed="rId4"/>
          <a:stretch>
            <a:fillRect/>
          </a:stretch>
        </p:blipFill>
        <p:spPr>
          <a:xfrm>
            <a:off x="1024128" y="1832646"/>
            <a:ext cx="2874097" cy="4528457"/>
          </a:xfrm>
        </p:spPr>
      </p:pic>
      <p:pic>
        <p:nvPicPr>
          <p:cNvPr id="7" name="Afbeelding 6">
            <a:extLst>
              <a:ext uri="{FF2B5EF4-FFF2-40B4-BE49-F238E27FC236}">
                <a16:creationId xmlns:a16="http://schemas.microsoft.com/office/drawing/2014/main" id="{93AA1BB5-9728-6647-B2C2-1A7187DF63EA}"/>
              </a:ext>
            </a:extLst>
          </p:cNvPr>
          <p:cNvPicPr>
            <a:picLocks noChangeAspect="1"/>
          </p:cNvPicPr>
          <p:nvPr/>
        </p:nvPicPr>
        <p:blipFill>
          <a:blip r:embed="rId5"/>
          <a:stretch>
            <a:fillRect/>
          </a:stretch>
        </p:blipFill>
        <p:spPr>
          <a:xfrm>
            <a:off x="7213600" y="1580460"/>
            <a:ext cx="4226560" cy="4528457"/>
          </a:xfrm>
          <a:prstGeom prst="rect">
            <a:avLst/>
          </a:prstGeom>
        </p:spPr>
      </p:pic>
      <p:pic>
        <p:nvPicPr>
          <p:cNvPr id="9" name="Audio 8">
            <a:hlinkClick r:id="" action="ppaction://media"/>
            <a:extLst>
              <a:ext uri="{FF2B5EF4-FFF2-40B4-BE49-F238E27FC236}">
                <a16:creationId xmlns:a16="http://schemas.microsoft.com/office/drawing/2014/main" id="{2DA79E44-D20D-3248-B92C-CE1BCC4C49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913538576"/>
      </p:ext>
    </p:extLst>
  </p:cSld>
  <p:clrMapOvr>
    <a:masterClrMapping/>
  </p:clrMapOvr>
  <mc:AlternateContent xmlns:mc="http://schemas.openxmlformats.org/markup-compatibility/2006">
    <mc:Choice xmlns:p14="http://schemas.microsoft.com/office/powerpoint/2010/main" Requires="p14">
      <p:transition spd="slow" p14:dur="2000" advTm="12593"/>
    </mc:Choice>
    <mc:Fallback>
      <p:transition spd="slow" advTm="125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5439C-24A1-7F43-B451-725BD893753E}"/>
              </a:ext>
            </a:extLst>
          </p:cNvPr>
          <p:cNvSpPr>
            <a:spLocks noGrp="1"/>
          </p:cNvSpPr>
          <p:nvPr>
            <p:ph type="title"/>
          </p:nvPr>
        </p:nvSpPr>
        <p:spPr/>
        <p:txBody>
          <a:bodyPr/>
          <a:lstStyle/>
          <a:p>
            <a:r>
              <a:rPr lang="nl-NL" dirty="0"/>
              <a:t>Plantaardig                                     dierlijk</a:t>
            </a:r>
          </a:p>
        </p:txBody>
      </p:sp>
      <p:pic>
        <p:nvPicPr>
          <p:cNvPr id="5" name="Tijdelijke aanduiding voor inhoud 4">
            <a:extLst>
              <a:ext uri="{FF2B5EF4-FFF2-40B4-BE49-F238E27FC236}">
                <a16:creationId xmlns:a16="http://schemas.microsoft.com/office/drawing/2014/main" id="{0DE1EEE9-52EB-6C46-925D-F6B276842FA3}"/>
              </a:ext>
            </a:extLst>
          </p:cNvPr>
          <p:cNvPicPr>
            <a:picLocks noGrp="1" noChangeAspect="1"/>
          </p:cNvPicPr>
          <p:nvPr>
            <p:ph idx="1"/>
          </p:nvPr>
        </p:nvPicPr>
        <p:blipFill>
          <a:blip r:embed="rId4"/>
          <a:stretch>
            <a:fillRect/>
          </a:stretch>
        </p:blipFill>
        <p:spPr>
          <a:xfrm>
            <a:off x="1024128" y="1832646"/>
            <a:ext cx="2874097" cy="4528457"/>
          </a:xfrm>
        </p:spPr>
      </p:pic>
      <p:pic>
        <p:nvPicPr>
          <p:cNvPr id="7" name="Afbeelding 6">
            <a:extLst>
              <a:ext uri="{FF2B5EF4-FFF2-40B4-BE49-F238E27FC236}">
                <a16:creationId xmlns:a16="http://schemas.microsoft.com/office/drawing/2014/main" id="{93AA1BB5-9728-6647-B2C2-1A7187DF63EA}"/>
              </a:ext>
            </a:extLst>
          </p:cNvPr>
          <p:cNvPicPr>
            <a:picLocks noChangeAspect="1"/>
          </p:cNvPicPr>
          <p:nvPr/>
        </p:nvPicPr>
        <p:blipFill>
          <a:blip r:embed="rId5"/>
          <a:stretch>
            <a:fillRect/>
          </a:stretch>
        </p:blipFill>
        <p:spPr>
          <a:xfrm>
            <a:off x="7213600" y="1580460"/>
            <a:ext cx="4226560" cy="4528457"/>
          </a:xfrm>
          <a:prstGeom prst="rect">
            <a:avLst/>
          </a:prstGeom>
        </p:spPr>
      </p:pic>
      <p:cxnSp>
        <p:nvCxnSpPr>
          <p:cNvPr id="4" name="Rechte verbindingslijn met pijl 3">
            <a:extLst>
              <a:ext uri="{FF2B5EF4-FFF2-40B4-BE49-F238E27FC236}">
                <a16:creationId xmlns:a16="http://schemas.microsoft.com/office/drawing/2014/main" id="{C0894FD2-465F-9947-AEFF-F8383A4E541D}"/>
              </a:ext>
            </a:extLst>
          </p:cNvPr>
          <p:cNvCxnSpPr>
            <a:cxnSpLocks/>
          </p:cNvCxnSpPr>
          <p:nvPr/>
        </p:nvCxnSpPr>
        <p:spPr>
          <a:xfrm flipH="1" flipV="1">
            <a:off x="3339549" y="4359966"/>
            <a:ext cx="1881808" cy="6361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Rechte verbindingslijn met pijl 10">
            <a:extLst>
              <a:ext uri="{FF2B5EF4-FFF2-40B4-BE49-F238E27FC236}">
                <a16:creationId xmlns:a16="http://schemas.microsoft.com/office/drawing/2014/main" id="{781A8681-2276-DB46-9C88-F7A51CE56626}"/>
              </a:ext>
            </a:extLst>
          </p:cNvPr>
          <p:cNvCxnSpPr>
            <a:cxnSpLocks/>
          </p:cNvCxnSpPr>
          <p:nvPr/>
        </p:nvCxnSpPr>
        <p:spPr>
          <a:xfrm flipV="1">
            <a:off x="6308035" y="3790122"/>
            <a:ext cx="1060174" cy="9674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kstvak 14">
            <a:extLst>
              <a:ext uri="{FF2B5EF4-FFF2-40B4-BE49-F238E27FC236}">
                <a16:creationId xmlns:a16="http://schemas.microsoft.com/office/drawing/2014/main" id="{C1E26BE8-F5FA-5B45-8958-D248549FFFE2}"/>
              </a:ext>
            </a:extLst>
          </p:cNvPr>
          <p:cNvSpPr txBox="1"/>
          <p:nvPr/>
        </p:nvSpPr>
        <p:spPr>
          <a:xfrm>
            <a:off x="5221357" y="4803943"/>
            <a:ext cx="1992243" cy="369332"/>
          </a:xfrm>
          <a:prstGeom prst="rect">
            <a:avLst/>
          </a:prstGeom>
          <a:noFill/>
        </p:spPr>
        <p:txBody>
          <a:bodyPr wrap="square" rtlCol="0">
            <a:spAutoFit/>
          </a:bodyPr>
          <a:lstStyle/>
          <a:p>
            <a:r>
              <a:rPr lang="nl-NL" dirty="0"/>
              <a:t>celmembraan</a:t>
            </a:r>
          </a:p>
        </p:txBody>
      </p:sp>
      <p:sp>
        <p:nvSpPr>
          <p:cNvPr id="16" name="Tekstvak 15">
            <a:extLst>
              <a:ext uri="{FF2B5EF4-FFF2-40B4-BE49-F238E27FC236}">
                <a16:creationId xmlns:a16="http://schemas.microsoft.com/office/drawing/2014/main" id="{B393D699-0729-0947-A441-6CD585CCD25E}"/>
              </a:ext>
            </a:extLst>
          </p:cNvPr>
          <p:cNvSpPr txBox="1"/>
          <p:nvPr/>
        </p:nvSpPr>
        <p:spPr>
          <a:xfrm>
            <a:off x="4559791" y="5493920"/>
            <a:ext cx="3510783" cy="923330"/>
          </a:xfrm>
          <a:prstGeom prst="rect">
            <a:avLst/>
          </a:prstGeom>
          <a:noFill/>
        </p:spPr>
        <p:txBody>
          <a:bodyPr wrap="square" rtlCol="0">
            <a:spAutoFit/>
          </a:bodyPr>
          <a:lstStyle/>
          <a:p>
            <a:r>
              <a:rPr lang="nl-NL" dirty="0"/>
              <a:t>Dun vliesje om de cel, welke het cytoplasma bijeen houdt en bepaalt wat er de cel in en uit kan gaan </a:t>
            </a:r>
          </a:p>
        </p:txBody>
      </p:sp>
      <p:pic>
        <p:nvPicPr>
          <p:cNvPr id="18" name="Audio 17">
            <a:hlinkClick r:id="" action="ppaction://media"/>
            <a:extLst>
              <a:ext uri="{FF2B5EF4-FFF2-40B4-BE49-F238E27FC236}">
                <a16:creationId xmlns:a16="http://schemas.microsoft.com/office/drawing/2014/main" id="{D44327B1-46C2-5845-A2D4-A39D116DBEA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444962382"/>
      </p:ext>
    </p:extLst>
  </p:cSld>
  <p:clrMapOvr>
    <a:masterClrMapping/>
  </p:clrMapOvr>
  <mc:AlternateContent xmlns:mc="http://schemas.openxmlformats.org/markup-compatibility/2006">
    <mc:Choice xmlns:p14="http://schemas.microsoft.com/office/powerpoint/2010/main" Requires="p14">
      <p:transition spd="slow" p14:dur="2000" advTm="25661"/>
    </mc:Choice>
    <mc:Fallback>
      <p:transition spd="slow" advTm="256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5439C-24A1-7F43-B451-725BD893753E}"/>
              </a:ext>
            </a:extLst>
          </p:cNvPr>
          <p:cNvSpPr>
            <a:spLocks noGrp="1"/>
          </p:cNvSpPr>
          <p:nvPr>
            <p:ph type="title"/>
          </p:nvPr>
        </p:nvSpPr>
        <p:spPr/>
        <p:txBody>
          <a:bodyPr/>
          <a:lstStyle/>
          <a:p>
            <a:r>
              <a:rPr lang="nl-NL" dirty="0"/>
              <a:t>Plantaardig                                     dierlijk</a:t>
            </a:r>
          </a:p>
        </p:txBody>
      </p:sp>
      <p:pic>
        <p:nvPicPr>
          <p:cNvPr id="5" name="Tijdelijke aanduiding voor inhoud 4">
            <a:extLst>
              <a:ext uri="{FF2B5EF4-FFF2-40B4-BE49-F238E27FC236}">
                <a16:creationId xmlns:a16="http://schemas.microsoft.com/office/drawing/2014/main" id="{0DE1EEE9-52EB-6C46-925D-F6B276842FA3}"/>
              </a:ext>
            </a:extLst>
          </p:cNvPr>
          <p:cNvPicPr>
            <a:picLocks noGrp="1" noChangeAspect="1"/>
          </p:cNvPicPr>
          <p:nvPr>
            <p:ph idx="1"/>
          </p:nvPr>
        </p:nvPicPr>
        <p:blipFill>
          <a:blip r:embed="rId4"/>
          <a:stretch>
            <a:fillRect/>
          </a:stretch>
        </p:blipFill>
        <p:spPr>
          <a:xfrm>
            <a:off x="1024128" y="1832646"/>
            <a:ext cx="2874097" cy="4528457"/>
          </a:xfrm>
        </p:spPr>
      </p:pic>
      <p:pic>
        <p:nvPicPr>
          <p:cNvPr id="7" name="Afbeelding 6">
            <a:extLst>
              <a:ext uri="{FF2B5EF4-FFF2-40B4-BE49-F238E27FC236}">
                <a16:creationId xmlns:a16="http://schemas.microsoft.com/office/drawing/2014/main" id="{93AA1BB5-9728-6647-B2C2-1A7187DF63EA}"/>
              </a:ext>
            </a:extLst>
          </p:cNvPr>
          <p:cNvPicPr>
            <a:picLocks noChangeAspect="1"/>
          </p:cNvPicPr>
          <p:nvPr/>
        </p:nvPicPr>
        <p:blipFill>
          <a:blip r:embed="rId5"/>
          <a:stretch>
            <a:fillRect/>
          </a:stretch>
        </p:blipFill>
        <p:spPr>
          <a:xfrm>
            <a:off x="7213600" y="1580460"/>
            <a:ext cx="4226560" cy="4528457"/>
          </a:xfrm>
          <a:prstGeom prst="rect">
            <a:avLst/>
          </a:prstGeom>
        </p:spPr>
      </p:pic>
      <p:cxnSp>
        <p:nvCxnSpPr>
          <p:cNvPr id="13" name="Rechte verbindingslijn met pijl 12">
            <a:extLst>
              <a:ext uri="{FF2B5EF4-FFF2-40B4-BE49-F238E27FC236}">
                <a16:creationId xmlns:a16="http://schemas.microsoft.com/office/drawing/2014/main" id="{187E5D0B-FD6D-4A4A-A950-DB12CE0BEA54}"/>
              </a:ext>
            </a:extLst>
          </p:cNvPr>
          <p:cNvCxnSpPr/>
          <p:nvPr/>
        </p:nvCxnSpPr>
        <p:spPr>
          <a:xfrm flipH="1" flipV="1">
            <a:off x="3160643" y="4353339"/>
            <a:ext cx="1987827" cy="4572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Rechte verbindingslijn met pijl 14">
            <a:extLst>
              <a:ext uri="{FF2B5EF4-FFF2-40B4-BE49-F238E27FC236}">
                <a16:creationId xmlns:a16="http://schemas.microsoft.com/office/drawing/2014/main" id="{F0766364-7B6B-D840-B148-BC9F7AE7B1B4}"/>
              </a:ext>
            </a:extLst>
          </p:cNvPr>
          <p:cNvCxnSpPr/>
          <p:nvPr/>
        </p:nvCxnSpPr>
        <p:spPr>
          <a:xfrm flipV="1">
            <a:off x="6241774" y="4075043"/>
            <a:ext cx="1749287" cy="7354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kstvak 15">
            <a:extLst>
              <a:ext uri="{FF2B5EF4-FFF2-40B4-BE49-F238E27FC236}">
                <a16:creationId xmlns:a16="http://schemas.microsoft.com/office/drawing/2014/main" id="{837304C1-D075-A245-99C3-1DFB974E8F94}"/>
              </a:ext>
            </a:extLst>
          </p:cNvPr>
          <p:cNvSpPr txBox="1"/>
          <p:nvPr/>
        </p:nvSpPr>
        <p:spPr>
          <a:xfrm>
            <a:off x="5108837" y="4810539"/>
            <a:ext cx="2442817" cy="369332"/>
          </a:xfrm>
          <a:prstGeom prst="rect">
            <a:avLst/>
          </a:prstGeom>
          <a:noFill/>
        </p:spPr>
        <p:txBody>
          <a:bodyPr wrap="square" rtlCol="0">
            <a:spAutoFit/>
          </a:bodyPr>
          <a:lstStyle/>
          <a:p>
            <a:r>
              <a:rPr lang="nl-NL" dirty="0"/>
              <a:t>cytoplasma</a:t>
            </a:r>
          </a:p>
        </p:txBody>
      </p:sp>
      <p:sp>
        <p:nvSpPr>
          <p:cNvPr id="17" name="Tekstvak 16">
            <a:extLst>
              <a:ext uri="{FF2B5EF4-FFF2-40B4-BE49-F238E27FC236}">
                <a16:creationId xmlns:a16="http://schemas.microsoft.com/office/drawing/2014/main" id="{FA4039C8-2283-9345-8A96-4694E4DF983C}"/>
              </a:ext>
            </a:extLst>
          </p:cNvPr>
          <p:cNvSpPr txBox="1"/>
          <p:nvPr/>
        </p:nvSpPr>
        <p:spPr>
          <a:xfrm>
            <a:off x="4534453" y="5275062"/>
            <a:ext cx="3198190" cy="1477328"/>
          </a:xfrm>
          <a:prstGeom prst="rect">
            <a:avLst/>
          </a:prstGeom>
          <a:noFill/>
        </p:spPr>
        <p:txBody>
          <a:bodyPr wrap="square" rtlCol="0">
            <a:spAutoFit/>
          </a:bodyPr>
          <a:lstStyle/>
          <a:p>
            <a:r>
              <a:rPr lang="nl-NL" dirty="0"/>
              <a:t>Deze vloeistof in de cel wordt ook wel grondplasma genoemd. In het cytoplasma zijn stoffen opgelost die nodig zijn voor processen in de cel</a:t>
            </a:r>
          </a:p>
        </p:txBody>
      </p:sp>
      <p:pic>
        <p:nvPicPr>
          <p:cNvPr id="19" name="Audio 18">
            <a:hlinkClick r:id="" action="ppaction://media"/>
            <a:extLst>
              <a:ext uri="{FF2B5EF4-FFF2-40B4-BE49-F238E27FC236}">
                <a16:creationId xmlns:a16="http://schemas.microsoft.com/office/drawing/2014/main" id="{33622939-DC30-1948-9E4F-FCF65FE8076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033730907"/>
      </p:ext>
    </p:extLst>
  </p:cSld>
  <p:clrMapOvr>
    <a:masterClrMapping/>
  </p:clrMapOvr>
  <mc:AlternateContent xmlns:mc="http://schemas.openxmlformats.org/markup-compatibility/2006">
    <mc:Choice xmlns:p14="http://schemas.microsoft.com/office/powerpoint/2010/main" Requires="p14">
      <p:transition spd="slow" p14:dur="2000" advTm="18441"/>
    </mc:Choice>
    <mc:Fallback>
      <p:transition spd="slow" advTm="18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5439C-24A1-7F43-B451-725BD893753E}"/>
              </a:ext>
            </a:extLst>
          </p:cNvPr>
          <p:cNvSpPr>
            <a:spLocks noGrp="1"/>
          </p:cNvSpPr>
          <p:nvPr>
            <p:ph type="title"/>
          </p:nvPr>
        </p:nvSpPr>
        <p:spPr/>
        <p:txBody>
          <a:bodyPr/>
          <a:lstStyle/>
          <a:p>
            <a:r>
              <a:rPr lang="nl-NL" dirty="0"/>
              <a:t>Plantaardig                                     dierlijk</a:t>
            </a:r>
          </a:p>
        </p:txBody>
      </p:sp>
      <p:pic>
        <p:nvPicPr>
          <p:cNvPr id="5" name="Tijdelijke aanduiding voor inhoud 4">
            <a:extLst>
              <a:ext uri="{FF2B5EF4-FFF2-40B4-BE49-F238E27FC236}">
                <a16:creationId xmlns:a16="http://schemas.microsoft.com/office/drawing/2014/main" id="{0DE1EEE9-52EB-6C46-925D-F6B276842FA3}"/>
              </a:ext>
            </a:extLst>
          </p:cNvPr>
          <p:cNvPicPr>
            <a:picLocks noGrp="1" noChangeAspect="1"/>
          </p:cNvPicPr>
          <p:nvPr>
            <p:ph idx="1"/>
          </p:nvPr>
        </p:nvPicPr>
        <p:blipFill>
          <a:blip r:embed="rId4"/>
          <a:stretch>
            <a:fillRect/>
          </a:stretch>
        </p:blipFill>
        <p:spPr>
          <a:xfrm>
            <a:off x="1024128" y="1832646"/>
            <a:ext cx="2874097" cy="4528457"/>
          </a:xfrm>
        </p:spPr>
      </p:pic>
      <p:pic>
        <p:nvPicPr>
          <p:cNvPr id="7" name="Afbeelding 6">
            <a:extLst>
              <a:ext uri="{FF2B5EF4-FFF2-40B4-BE49-F238E27FC236}">
                <a16:creationId xmlns:a16="http://schemas.microsoft.com/office/drawing/2014/main" id="{93AA1BB5-9728-6647-B2C2-1A7187DF63EA}"/>
              </a:ext>
            </a:extLst>
          </p:cNvPr>
          <p:cNvPicPr>
            <a:picLocks noChangeAspect="1"/>
          </p:cNvPicPr>
          <p:nvPr/>
        </p:nvPicPr>
        <p:blipFill>
          <a:blip r:embed="rId5"/>
          <a:stretch>
            <a:fillRect/>
          </a:stretch>
        </p:blipFill>
        <p:spPr>
          <a:xfrm>
            <a:off x="7213600" y="1580460"/>
            <a:ext cx="4226560" cy="4528457"/>
          </a:xfrm>
          <a:prstGeom prst="rect">
            <a:avLst/>
          </a:prstGeom>
        </p:spPr>
      </p:pic>
      <p:cxnSp>
        <p:nvCxnSpPr>
          <p:cNvPr id="4" name="Rechte verbindingslijn met pijl 3">
            <a:extLst>
              <a:ext uri="{FF2B5EF4-FFF2-40B4-BE49-F238E27FC236}">
                <a16:creationId xmlns:a16="http://schemas.microsoft.com/office/drawing/2014/main" id="{F2017336-7B22-E943-8EB2-BB6272660E2D}"/>
              </a:ext>
            </a:extLst>
          </p:cNvPr>
          <p:cNvCxnSpPr/>
          <p:nvPr/>
        </p:nvCxnSpPr>
        <p:spPr>
          <a:xfrm flipV="1">
            <a:off x="6798365" y="2902226"/>
            <a:ext cx="2007705" cy="15306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Rechte verbindingslijn met pijl 7">
            <a:extLst>
              <a:ext uri="{FF2B5EF4-FFF2-40B4-BE49-F238E27FC236}">
                <a16:creationId xmlns:a16="http://schemas.microsoft.com/office/drawing/2014/main" id="{D5150A3B-B2B6-D544-8C96-C399B537205D}"/>
              </a:ext>
            </a:extLst>
          </p:cNvPr>
          <p:cNvCxnSpPr>
            <a:cxnSpLocks/>
          </p:cNvCxnSpPr>
          <p:nvPr/>
        </p:nvCxnSpPr>
        <p:spPr>
          <a:xfrm flipH="1" flipV="1">
            <a:off x="1908314" y="4154558"/>
            <a:ext cx="3319669" cy="6361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kstvak 9">
            <a:extLst>
              <a:ext uri="{FF2B5EF4-FFF2-40B4-BE49-F238E27FC236}">
                <a16:creationId xmlns:a16="http://schemas.microsoft.com/office/drawing/2014/main" id="{4E5823ED-E013-8A4C-8137-B5C2A375A598}"/>
              </a:ext>
            </a:extLst>
          </p:cNvPr>
          <p:cNvSpPr txBox="1"/>
          <p:nvPr/>
        </p:nvSpPr>
        <p:spPr>
          <a:xfrm>
            <a:off x="5476460" y="4521998"/>
            <a:ext cx="2643809" cy="369332"/>
          </a:xfrm>
          <a:prstGeom prst="rect">
            <a:avLst/>
          </a:prstGeom>
          <a:noFill/>
        </p:spPr>
        <p:txBody>
          <a:bodyPr wrap="square" rtlCol="0">
            <a:spAutoFit/>
          </a:bodyPr>
          <a:lstStyle/>
          <a:p>
            <a:r>
              <a:rPr lang="nl-NL" dirty="0"/>
              <a:t>Celkern </a:t>
            </a:r>
          </a:p>
        </p:txBody>
      </p:sp>
      <p:sp>
        <p:nvSpPr>
          <p:cNvPr id="11" name="Tekstvak 10">
            <a:extLst>
              <a:ext uri="{FF2B5EF4-FFF2-40B4-BE49-F238E27FC236}">
                <a16:creationId xmlns:a16="http://schemas.microsoft.com/office/drawing/2014/main" id="{AE332EE4-2C02-D24D-9722-5DFBAE24F504}"/>
              </a:ext>
            </a:extLst>
          </p:cNvPr>
          <p:cNvSpPr txBox="1"/>
          <p:nvPr/>
        </p:nvSpPr>
        <p:spPr>
          <a:xfrm>
            <a:off x="4850295" y="5171985"/>
            <a:ext cx="3160643" cy="1754326"/>
          </a:xfrm>
          <a:prstGeom prst="rect">
            <a:avLst/>
          </a:prstGeom>
          <a:noFill/>
        </p:spPr>
        <p:txBody>
          <a:bodyPr wrap="square" rtlCol="0">
            <a:spAutoFit/>
          </a:bodyPr>
          <a:lstStyle/>
          <a:p>
            <a:r>
              <a:rPr lang="nl-NL" dirty="0"/>
              <a:t>De celkern regelt alles in de cel. De celkern bevat DNA, het erfelijke materiaal van een organisme. De celkern is gevuld met kernplasma en is omgeven met een kernmembraan</a:t>
            </a:r>
          </a:p>
        </p:txBody>
      </p:sp>
      <p:pic>
        <p:nvPicPr>
          <p:cNvPr id="13" name="Audio 12">
            <a:hlinkClick r:id="" action="ppaction://media"/>
            <a:extLst>
              <a:ext uri="{FF2B5EF4-FFF2-40B4-BE49-F238E27FC236}">
                <a16:creationId xmlns:a16="http://schemas.microsoft.com/office/drawing/2014/main" id="{967ED106-277F-9A43-8EE5-B1957FA5A2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14895693"/>
      </p:ext>
    </p:extLst>
  </p:cSld>
  <p:clrMapOvr>
    <a:masterClrMapping/>
  </p:clrMapOvr>
  <mc:AlternateContent xmlns:mc="http://schemas.openxmlformats.org/markup-compatibility/2006">
    <mc:Choice xmlns:p14="http://schemas.microsoft.com/office/powerpoint/2010/main" Requires="p14">
      <p:transition spd="slow" p14:dur="2000" advTm="49371"/>
    </mc:Choice>
    <mc:Fallback>
      <p:transition spd="slow" advTm="493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5439C-24A1-7F43-B451-725BD893753E}"/>
              </a:ext>
            </a:extLst>
          </p:cNvPr>
          <p:cNvSpPr>
            <a:spLocks noGrp="1"/>
          </p:cNvSpPr>
          <p:nvPr>
            <p:ph type="title"/>
          </p:nvPr>
        </p:nvSpPr>
        <p:spPr/>
        <p:txBody>
          <a:bodyPr/>
          <a:lstStyle/>
          <a:p>
            <a:r>
              <a:rPr lang="nl-NL" dirty="0"/>
              <a:t>Plantaardig                                     dierlijk</a:t>
            </a:r>
          </a:p>
        </p:txBody>
      </p:sp>
      <p:pic>
        <p:nvPicPr>
          <p:cNvPr id="5" name="Tijdelijke aanduiding voor inhoud 4">
            <a:extLst>
              <a:ext uri="{FF2B5EF4-FFF2-40B4-BE49-F238E27FC236}">
                <a16:creationId xmlns:a16="http://schemas.microsoft.com/office/drawing/2014/main" id="{0DE1EEE9-52EB-6C46-925D-F6B276842FA3}"/>
              </a:ext>
            </a:extLst>
          </p:cNvPr>
          <p:cNvPicPr>
            <a:picLocks noGrp="1" noChangeAspect="1"/>
          </p:cNvPicPr>
          <p:nvPr>
            <p:ph idx="1"/>
          </p:nvPr>
        </p:nvPicPr>
        <p:blipFill>
          <a:blip r:embed="rId4"/>
          <a:stretch>
            <a:fillRect/>
          </a:stretch>
        </p:blipFill>
        <p:spPr>
          <a:xfrm>
            <a:off x="1024128" y="1832646"/>
            <a:ext cx="2874097" cy="4528457"/>
          </a:xfrm>
        </p:spPr>
      </p:pic>
      <p:pic>
        <p:nvPicPr>
          <p:cNvPr id="7" name="Afbeelding 6">
            <a:extLst>
              <a:ext uri="{FF2B5EF4-FFF2-40B4-BE49-F238E27FC236}">
                <a16:creationId xmlns:a16="http://schemas.microsoft.com/office/drawing/2014/main" id="{93AA1BB5-9728-6647-B2C2-1A7187DF63EA}"/>
              </a:ext>
            </a:extLst>
          </p:cNvPr>
          <p:cNvPicPr>
            <a:picLocks noChangeAspect="1"/>
          </p:cNvPicPr>
          <p:nvPr/>
        </p:nvPicPr>
        <p:blipFill>
          <a:blip r:embed="rId5"/>
          <a:stretch>
            <a:fillRect/>
          </a:stretch>
        </p:blipFill>
        <p:spPr>
          <a:xfrm>
            <a:off x="7213600" y="1580460"/>
            <a:ext cx="4226560" cy="4528457"/>
          </a:xfrm>
          <a:prstGeom prst="rect">
            <a:avLst/>
          </a:prstGeom>
        </p:spPr>
      </p:pic>
      <p:cxnSp>
        <p:nvCxnSpPr>
          <p:cNvPr id="4" name="Rechte verbindingslijn met pijl 3">
            <a:extLst>
              <a:ext uri="{FF2B5EF4-FFF2-40B4-BE49-F238E27FC236}">
                <a16:creationId xmlns:a16="http://schemas.microsoft.com/office/drawing/2014/main" id="{74678F2B-4750-AF43-8F5D-A84C55AC9909}"/>
              </a:ext>
            </a:extLst>
          </p:cNvPr>
          <p:cNvCxnSpPr>
            <a:cxnSpLocks/>
          </p:cNvCxnSpPr>
          <p:nvPr/>
        </p:nvCxnSpPr>
        <p:spPr>
          <a:xfrm flipH="1" flipV="1">
            <a:off x="3200400" y="3379304"/>
            <a:ext cx="2146852" cy="636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Tekstvak 7">
            <a:extLst>
              <a:ext uri="{FF2B5EF4-FFF2-40B4-BE49-F238E27FC236}">
                <a16:creationId xmlns:a16="http://schemas.microsoft.com/office/drawing/2014/main" id="{2365B460-8D39-F24B-8A51-2ABB3EADABED}"/>
              </a:ext>
            </a:extLst>
          </p:cNvPr>
          <p:cNvSpPr txBox="1"/>
          <p:nvPr/>
        </p:nvSpPr>
        <p:spPr>
          <a:xfrm>
            <a:off x="5466522" y="3776870"/>
            <a:ext cx="2385391" cy="369332"/>
          </a:xfrm>
          <a:prstGeom prst="rect">
            <a:avLst/>
          </a:prstGeom>
          <a:noFill/>
        </p:spPr>
        <p:txBody>
          <a:bodyPr wrap="square" rtlCol="0">
            <a:spAutoFit/>
          </a:bodyPr>
          <a:lstStyle/>
          <a:p>
            <a:r>
              <a:rPr lang="nl-NL" dirty="0"/>
              <a:t>bladgroenkorrel</a:t>
            </a:r>
          </a:p>
        </p:txBody>
      </p:sp>
      <p:sp>
        <p:nvSpPr>
          <p:cNvPr id="9" name="Tekstvak 8">
            <a:extLst>
              <a:ext uri="{FF2B5EF4-FFF2-40B4-BE49-F238E27FC236}">
                <a16:creationId xmlns:a16="http://schemas.microsoft.com/office/drawing/2014/main" id="{8251B0C0-7416-8C43-B6A7-67A425D75131}"/>
              </a:ext>
            </a:extLst>
          </p:cNvPr>
          <p:cNvSpPr txBox="1"/>
          <p:nvPr/>
        </p:nvSpPr>
        <p:spPr>
          <a:xfrm>
            <a:off x="4492487" y="4412974"/>
            <a:ext cx="3041374" cy="1200329"/>
          </a:xfrm>
          <a:prstGeom prst="rect">
            <a:avLst/>
          </a:prstGeom>
          <a:noFill/>
        </p:spPr>
        <p:txBody>
          <a:bodyPr wrap="square" rtlCol="0">
            <a:spAutoFit/>
          </a:bodyPr>
          <a:lstStyle/>
          <a:p>
            <a:r>
              <a:rPr lang="nl-NL" dirty="0"/>
              <a:t>Deze korrels spelen een grote rol in fotosynthese. Ze maken glucose en zuurstof aan uit water, koolstofdioxide en licht.</a:t>
            </a:r>
          </a:p>
        </p:txBody>
      </p:sp>
      <p:pic>
        <p:nvPicPr>
          <p:cNvPr id="11" name="Audio 10">
            <a:hlinkClick r:id="" action="ppaction://media"/>
            <a:extLst>
              <a:ext uri="{FF2B5EF4-FFF2-40B4-BE49-F238E27FC236}">
                <a16:creationId xmlns:a16="http://schemas.microsoft.com/office/drawing/2014/main" id="{0A56BF17-09AB-0747-AB50-2D1817C48A9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125445377"/>
      </p:ext>
    </p:extLst>
  </p:cSld>
  <p:clrMapOvr>
    <a:masterClrMapping/>
  </p:clrMapOvr>
  <mc:AlternateContent xmlns:mc="http://schemas.openxmlformats.org/markup-compatibility/2006">
    <mc:Choice xmlns:p14="http://schemas.microsoft.com/office/powerpoint/2010/main" Requires="p14">
      <p:transition spd="slow" p14:dur="2000" advTm="56437"/>
    </mc:Choice>
    <mc:Fallback>
      <p:transition spd="slow" advTm="564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5439C-24A1-7F43-B451-725BD893753E}"/>
              </a:ext>
            </a:extLst>
          </p:cNvPr>
          <p:cNvSpPr>
            <a:spLocks noGrp="1"/>
          </p:cNvSpPr>
          <p:nvPr>
            <p:ph type="title"/>
          </p:nvPr>
        </p:nvSpPr>
        <p:spPr/>
        <p:txBody>
          <a:bodyPr/>
          <a:lstStyle/>
          <a:p>
            <a:r>
              <a:rPr lang="nl-NL" dirty="0"/>
              <a:t>Plantaardig                                     dierlijk</a:t>
            </a:r>
          </a:p>
        </p:txBody>
      </p:sp>
      <p:pic>
        <p:nvPicPr>
          <p:cNvPr id="5" name="Tijdelijke aanduiding voor inhoud 4">
            <a:extLst>
              <a:ext uri="{FF2B5EF4-FFF2-40B4-BE49-F238E27FC236}">
                <a16:creationId xmlns:a16="http://schemas.microsoft.com/office/drawing/2014/main" id="{0DE1EEE9-52EB-6C46-925D-F6B276842FA3}"/>
              </a:ext>
            </a:extLst>
          </p:cNvPr>
          <p:cNvPicPr>
            <a:picLocks noGrp="1" noChangeAspect="1"/>
          </p:cNvPicPr>
          <p:nvPr>
            <p:ph idx="1"/>
          </p:nvPr>
        </p:nvPicPr>
        <p:blipFill>
          <a:blip r:embed="rId4"/>
          <a:stretch>
            <a:fillRect/>
          </a:stretch>
        </p:blipFill>
        <p:spPr>
          <a:xfrm>
            <a:off x="1024128" y="1832646"/>
            <a:ext cx="2874097" cy="4528457"/>
          </a:xfrm>
        </p:spPr>
      </p:pic>
      <p:pic>
        <p:nvPicPr>
          <p:cNvPr id="7" name="Afbeelding 6">
            <a:extLst>
              <a:ext uri="{FF2B5EF4-FFF2-40B4-BE49-F238E27FC236}">
                <a16:creationId xmlns:a16="http://schemas.microsoft.com/office/drawing/2014/main" id="{93AA1BB5-9728-6647-B2C2-1A7187DF63EA}"/>
              </a:ext>
            </a:extLst>
          </p:cNvPr>
          <p:cNvPicPr>
            <a:picLocks noChangeAspect="1"/>
          </p:cNvPicPr>
          <p:nvPr/>
        </p:nvPicPr>
        <p:blipFill>
          <a:blip r:embed="rId5"/>
          <a:stretch>
            <a:fillRect/>
          </a:stretch>
        </p:blipFill>
        <p:spPr>
          <a:xfrm>
            <a:off x="7213600" y="1580460"/>
            <a:ext cx="4226560" cy="4528457"/>
          </a:xfrm>
          <a:prstGeom prst="rect">
            <a:avLst/>
          </a:prstGeom>
        </p:spPr>
      </p:pic>
      <p:cxnSp>
        <p:nvCxnSpPr>
          <p:cNvPr id="12" name="Rechte verbindingslijn met pijl 11">
            <a:extLst>
              <a:ext uri="{FF2B5EF4-FFF2-40B4-BE49-F238E27FC236}">
                <a16:creationId xmlns:a16="http://schemas.microsoft.com/office/drawing/2014/main" id="{A1BFF311-07F1-CD4D-816E-F6B7034D7259}"/>
              </a:ext>
            </a:extLst>
          </p:cNvPr>
          <p:cNvCxnSpPr>
            <a:cxnSpLocks/>
          </p:cNvCxnSpPr>
          <p:nvPr/>
        </p:nvCxnSpPr>
        <p:spPr>
          <a:xfrm flipH="1" flipV="1">
            <a:off x="3399183" y="4094922"/>
            <a:ext cx="1868557" cy="5565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kstvak 14">
            <a:extLst>
              <a:ext uri="{FF2B5EF4-FFF2-40B4-BE49-F238E27FC236}">
                <a16:creationId xmlns:a16="http://schemas.microsoft.com/office/drawing/2014/main" id="{530CF270-E75E-C049-9A60-6D8E6FF5891E}"/>
              </a:ext>
            </a:extLst>
          </p:cNvPr>
          <p:cNvSpPr txBox="1"/>
          <p:nvPr/>
        </p:nvSpPr>
        <p:spPr>
          <a:xfrm>
            <a:off x="5506278" y="4472609"/>
            <a:ext cx="2166731" cy="369332"/>
          </a:xfrm>
          <a:prstGeom prst="rect">
            <a:avLst/>
          </a:prstGeom>
          <a:noFill/>
        </p:spPr>
        <p:txBody>
          <a:bodyPr wrap="square" rtlCol="0">
            <a:spAutoFit/>
          </a:bodyPr>
          <a:lstStyle/>
          <a:p>
            <a:r>
              <a:rPr lang="nl-NL" dirty="0"/>
              <a:t>Celwand </a:t>
            </a:r>
          </a:p>
        </p:txBody>
      </p:sp>
      <p:sp>
        <p:nvSpPr>
          <p:cNvPr id="16" name="Tekstvak 15">
            <a:extLst>
              <a:ext uri="{FF2B5EF4-FFF2-40B4-BE49-F238E27FC236}">
                <a16:creationId xmlns:a16="http://schemas.microsoft.com/office/drawing/2014/main" id="{3C6A21C3-C726-9040-AD7B-BEDD6C41CC2C}"/>
              </a:ext>
            </a:extLst>
          </p:cNvPr>
          <p:cNvSpPr txBox="1"/>
          <p:nvPr/>
        </p:nvSpPr>
        <p:spPr>
          <a:xfrm>
            <a:off x="4810539" y="5188226"/>
            <a:ext cx="3001618" cy="646331"/>
          </a:xfrm>
          <a:prstGeom prst="rect">
            <a:avLst/>
          </a:prstGeom>
          <a:noFill/>
        </p:spPr>
        <p:txBody>
          <a:bodyPr wrap="square" rtlCol="0">
            <a:spAutoFit/>
          </a:bodyPr>
          <a:lstStyle/>
          <a:p>
            <a:r>
              <a:rPr lang="nl-NL" dirty="0"/>
              <a:t>De celwand geeft stevigheid aan de cel.</a:t>
            </a:r>
          </a:p>
        </p:txBody>
      </p:sp>
      <p:pic>
        <p:nvPicPr>
          <p:cNvPr id="18" name="Audio 17">
            <a:hlinkClick r:id="" action="ppaction://media"/>
            <a:extLst>
              <a:ext uri="{FF2B5EF4-FFF2-40B4-BE49-F238E27FC236}">
                <a16:creationId xmlns:a16="http://schemas.microsoft.com/office/drawing/2014/main" id="{78A85EE8-AE19-EB4D-BB2F-EC410E10D51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418982116"/>
      </p:ext>
    </p:extLst>
  </p:cSld>
  <p:clrMapOvr>
    <a:masterClrMapping/>
  </p:clrMapOvr>
  <mc:AlternateContent xmlns:mc="http://schemas.openxmlformats.org/markup-compatibility/2006">
    <mc:Choice xmlns:p14="http://schemas.microsoft.com/office/powerpoint/2010/main" Requires="p14">
      <p:transition spd="slow" p14:dur="2000" advTm="22670"/>
    </mc:Choice>
    <mc:Fallback>
      <p:transition spd="slow" advTm="22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5439C-24A1-7F43-B451-725BD893753E}"/>
              </a:ext>
            </a:extLst>
          </p:cNvPr>
          <p:cNvSpPr>
            <a:spLocks noGrp="1"/>
          </p:cNvSpPr>
          <p:nvPr>
            <p:ph type="title"/>
          </p:nvPr>
        </p:nvSpPr>
        <p:spPr/>
        <p:txBody>
          <a:bodyPr/>
          <a:lstStyle/>
          <a:p>
            <a:r>
              <a:rPr lang="nl-NL" dirty="0"/>
              <a:t>Plantaardig                                     dierlijk</a:t>
            </a:r>
          </a:p>
        </p:txBody>
      </p:sp>
      <p:pic>
        <p:nvPicPr>
          <p:cNvPr id="5" name="Tijdelijke aanduiding voor inhoud 4">
            <a:extLst>
              <a:ext uri="{FF2B5EF4-FFF2-40B4-BE49-F238E27FC236}">
                <a16:creationId xmlns:a16="http://schemas.microsoft.com/office/drawing/2014/main" id="{0DE1EEE9-52EB-6C46-925D-F6B276842FA3}"/>
              </a:ext>
            </a:extLst>
          </p:cNvPr>
          <p:cNvPicPr>
            <a:picLocks noGrp="1" noChangeAspect="1"/>
          </p:cNvPicPr>
          <p:nvPr>
            <p:ph idx="1"/>
          </p:nvPr>
        </p:nvPicPr>
        <p:blipFill>
          <a:blip r:embed="rId4"/>
          <a:stretch>
            <a:fillRect/>
          </a:stretch>
        </p:blipFill>
        <p:spPr>
          <a:xfrm>
            <a:off x="1024128" y="1832646"/>
            <a:ext cx="2874097" cy="4528457"/>
          </a:xfrm>
        </p:spPr>
      </p:pic>
      <p:pic>
        <p:nvPicPr>
          <p:cNvPr id="7" name="Afbeelding 6">
            <a:extLst>
              <a:ext uri="{FF2B5EF4-FFF2-40B4-BE49-F238E27FC236}">
                <a16:creationId xmlns:a16="http://schemas.microsoft.com/office/drawing/2014/main" id="{93AA1BB5-9728-6647-B2C2-1A7187DF63EA}"/>
              </a:ext>
            </a:extLst>
          </p:cNvPr>
          <p:cNvPicPr>
            <a:picLocks noChangeAspect="1"/>
          </p:cNvPicPr>
          <p:nvPr/>
        </p:nvPicPr>
        <p:blipFill>
          <a:blip r:embed="rId5"/>
          <a:stretch>
            <a:fillRect/>
          </a:stretch>
        </p:blipFill>
        <p:spPr>
          <a:xfrm>
            <a:off x="7213600" y="1580460"/>
            <a:ext cx="4226560" cy="4528457"/>
          </a:xfrm>
          <a:prstGeom prst="rect">
            <a:avLst/>
          </a:prstGeom>
        </p:spPr>
      </p:pic>
      <p:cxnSp>
        <p:nvCxnSpPr>
          <p:cNvPr id="4" name="Rechte verbindingslijn met pijl 3">
            <a:extLst>
              <a:ext uri="{FF2B5EF4-FFF2-40B4-BE49-F238E27FC236}">
                <a16:creationId xmlns:a16="http://schemas.microsoft.com/office/drawing/2014/main" id="{C54CA220-1FAB-DD41-A2E2-91C3193B30E7}"/>
              </a:ext>
            </a:extLst>
          </p:cNvPr>
          <p:cNvCxnSpPr/>
          <p:nvPr/>
        </p:nvCxnSpPr>
        <p:spPr>
          <a:xfrm flipH="1" flipV="1">
            <a:off x="2782957" y="4234070"/>
            <a:ext cx="2703443" cy="4969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 name="Tekstvak 5">
            <a:extLst>
              <a:ext uri="{FF2B5EF4-FFF2-40B4-BE49-F238E27FC236}">
                <a16:creationId xmlns:a16="http://schemas.microsoft.com/office/drawing/2014/main" id="{E312402D-710E-544D-9C85-2E30C01AAC8C}"/>
              </a:ext>
            </a:extLst>
          </p:cNvPr>
          <p:cNvSpPr txBox="1"/>
          <p:nvPr/>
        </p:nvSpPr>
        <p:spPr>
          <a:xfrm>
            <a:off x="5657054" y="4482548"/>
            <a:ext cx="2067340" cy="646331"/>
          </a:xfrm>
          <a:prstGeom prst="rect">
            <a:avLst/>
          </a:prstGeom>
          <a:noFill/>
        </p:spPr>
        <p:txBody>
          <a:bodyPr wrap="square" rtlCol="0">
            <a:spAutoFit/>
          </a:bodyPr>
          <a:lstStyle/>
          <a:p>
            <a:r>
              <a:rPr lang="nl-NL" dirty="0"/>
              <a:t>Vacuole</a:t>
            </a:r>
          </a:p>
          <a:p>
            <a:endParaRPr lang="nl-NL" dirty="0"/>
          </a:p>
        </p:txBody>
      </p:sp>
      <p:cxnSp>
        <p:nvCxnSpPr>
          <p:cNvPr id="15" name="Rechte verbindingslijn met pijl 14">
            <a:extLst>
              <a:ext uri="{FF2B5EF4-FFF2-40B4-BE49-F238E27FC236}">
                <a16:creationId xmlns:a16="http://schemas.microsoft.com/office/drawing/2014/main" id="{CF35B34D-97D1-5349-8164-E79154062FD6}"/>
              </a:ext>
            </a:extLst>
          </p:cNvPr>
          <p:cNvCxnSpPr/>
          <p:nvPr/>
        </p:nvCxnSpPr>
        <p:spPr>
          <a:xfrm>
            <a:off x="7056783" y="4731026"/>
            <a:ext cx="27233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kstvak 15">
            <a:extLst>
              <a:ext uri="{FF2B5EF4-FFF2-40B4-BE49-F238E27FC236}">
                <a16:creationId xmlns:a16="http://schemas.microsoft.com/office/drawing/2014/main" id="{87D60EA0-8A60-1243-8AE4-939C4A7A633A}"/>
              </a:ext>
            </a:extLst>
          </p:cNvPr>
          <p:cNvSpPr txBox="1"/>
          <p:nvPr/>
        </p:nvSpPr>
        <p:spPr>
          <a:xfrm>
            <a:off x="4055042" y="4892630"/>
            <a:ext cx="4363401" cy="2031325"/>
          </a:xfrm>
          <a:prstGeom prst="rect">
            <a:avLst/>
          </a:prstGeom>
          <a:noFill/>
        </p:spPr>
        <p:txBody>
          <a:bodyPr wrap="square" rtlCol="0">
            <a:spAutoFit/>
          </a:bodyPr>
          <a:lstStyle/>
          <a:p>
            <a:r>
              <a:rPr lang="nl-NL" dirty="0"/>
              <a:t>De plantaardige cel heeft een grote vacuole in de cel. Dit blaasje is gevuld met vocht, waarin diverse stoffen zitten opgelost. De grote vacuole speelt samen met de celwand een belangrijke rol bij de stevigheid van de plantaardige cel. Dierlijke cellen hebben soms een hele kleine vacuole.</a:t>
            </a:r>
          </a:p>
        </p:txBody>
      </p:sp>
      <p:pic>
        <p:nvPicPr>
          <p:cNvPr id="19" name="Audio 18">
            <a:hlinkClick r:id="" action="ppaction://media"/>
            <a:extLst>
              <a:ext uri="{FF2B5EF4-FFF2-40B4-BE49-F238E27FC236}">
                <a16:creationId xmlns:a16="http://schemas.microsoft.com/office/drawing/2014/main" id="{BBF297B1-A082-6F40-B0D0-1422FD1951D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220369769"/>
      </p:ext>
    </p:extLst>
  </p:cSld>
  <p:clrMapOvr>
    <a:masterClrMapping/>
  </p:clrMapOvr>
  <mc:AlternateContent xmlns:mc="http://schemas.openxmlformats.org/markup-compatibility/2006">
    <mc:Choice xmlns:p14="http://schemas.microsoft.com/office/powerpoint/2010/main" Requires="p14">
      <p:transition spd="slow" p14:dur="2000" advTm="41293"/>
    </mc:Choice>
    <mc:Fallback>
      <p:transition spd="slow" advTm="412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8F5D24-A18E-7949-9E25-2E98973E1383}"/>
              </a:ext>
            </a:extLst>
          </p:cNvPr>
          <p:cNvSpPr>
            <a:spLocks noGrp="1"/>
          </p:cNvSpPr>
          <p:nvPr>
            <p:ph type="title"/>
          </p:nvPr>
        </p:nvSpPr>
        <p:spPr/>
        <p:txBody>
          <a:bodyPr/>
          <a:lstStyle/>
          <a:p>
            <a:r>
              <a:rPr lang="nl-NL" dirty="0"/>
              <a:t>Samenvatting </a:t>
            </a:r>
          </a:p>
        </p:txBody>
      </p:sp>
      <p:graphicFrame>
        <p:nvGraphicFramePr>
          <p:cNvPr id="4" name="Tijdelijke aanduiding voor inhoud 3">
            <a:extLst>
              <a:ext uri="{FF2B5EF4-FFF2-40B4-BE49-F238E27FC236}">
                <a16:creationId xmlns:a16="http://schemas.microsoft.com/office/drawing/2014/main" id="{8DCF91AC-92EE-F647-A57E-504880ACD147}"/>
              </a:ext>
            </a:extLst>
          </p:cNvPr>
          <p:cNvGraphicFramePr>
            <a:graphicFrameLocks noGrp="1"/>
          </p:cNvGraphicFramePr>
          <p:nvPr>
            <p:ph idx="1"/>
            <p:extLst>
              <p:ext uri="{D42A27DB-BD31-4B8C-83A1-F6EECF244321}">
                <p14:modId xmlns:p14="http://schemas.microsoft.com/office/powerpoint/2010/main" val="2099490712"/>
              </p:ext>
            </p:extLst>
          </p:nvPr>
        </p:nvGraphicFramePr>
        <p:xfrm>
          <a:off x="1023938" y="2286000"/>
          <a:ext cx="9720261" cy="2595880"/>
        </p:xfrm>
        <a:graphic>
          <a:graphicData uri="http://schemas.openxmlformats.org/drawingml/2006/table">
            <a:tbl>
              <a:tblPr firstRow="1" bandRow="1">
                <a:tableStyleId>{5C22544A-7EE6-4342-B048-85BDC9FD1C3A}</a:tableStyleId>
              </a:tblPr>
              <a:tblGrid>
                <a:gridCol w="3240087">
                  <a:extLst>
                    <a:ext uri="{9D8B030D-6E8A-4147-A177-3AD203B41FA5}">
                      <a16:colId xmlns:a16="http://schemas.microsoft.com/office/drawing/2014/main" val="328971911"/>
                    </a:ext>
                  </a:extLst>
                </a:gridCol>
                <a:gridCol w="3240087">
                  <a:extLst>
                    <a:ext uri="{9D8B030D-6E8A-4147-A177-3AD203B41FA5}">
                      <a16:colId xmlns:a16="http://schemas.microsoft.com/office/drawing/2014/main" val="1222031214"/>
                    </a:ext>
                  </a:extLst>
                </a:gridCol>
                <a:gridCol w="3240087">
                  <a:extLst>
                    <a:ext uri="{9D8B030D-6E8A-4147-A177-3AD203B41FA5}">
                      <a16:colId xmlns:a16="http://schemas.microsoft.com/office/drawing/2014/main" val="309833087"/>
                    </a:ext>
                  </a:extLst>
                </a:gridCol>
              </a:tblGrid>
              <a:tr h="370840">
                <a:tc>
                  <a:txBody>
                    <a:bodyPr/>
                    <a:lstStyle/>
                    <a:p>
                      <a:endParaRPr lang="nl-NL" dirty="0"/>
                    </a:p>
                  </a:txBody>
                  <a:tcPr/>
                </a:tc>
                <a:tc>
                  <a:txBody>
                    <a:bodyPr/>
                    <a:lstStyle/>
                    <a:p>
                      <a:r>
                        <a:rPr lang="nl-NL" dirty="0"/>
                        <a:t>Plantaardig</a:t>
                      </a:r>
                    </a:p>
                  </a:txBody>
                  <a:tcPr/>
                </a:tc>
                <a:tc>
                  <a:txBody>
                    <a:bodyPr/>
                    <a:lstStyle/>
                    <a:p>
                      <a:r>
                        <a:rPr lang="nl-NL" dirty="0"/>
                        <a:t>Dierlijk</a:t>
                      </a:r>
                    </a:p>
                  </a:txBody>
                  <a:tcPr/>
                </a:tc>
                <a:extLst>
                  <a:ext uri="{0D108BD9-81ED-4DB2-BD59-A6C34878D82A}">
                    <a16:rowId xmlns:a16="http://schemas.microsoft.com/office/drawing/2014/main" val="1199009647"/>
                  </a:ext>
                </a:extLst>
              </a:tr>
              <a:tr h="370840">
                <a:tc>
                  <a:txBody>
                    <a:bodyPr/>
                    <a:lstStyle/>
                    <a:p>
                      <a:r>
                        <a:rPr lang="nl-NL" dirty="0"/>
                        <a:t>Celmembraan</a:t>
                      </a:r>
                    </a:p>
                  </a:txBody>
                  <a:tcPr/>
                </a:tc>
                <a:tc>
                  <a:txBody>
                    <a:bodyPr/>
                    <a:lstStyle/>
                    <a:p>
                      <a:r>
                        <a:rPr lang="nl-NL" dirty="0"/>
                        <a:t>JA</a:t>
                      </a:r>
                    </a:p>
                  </a:txBody>
                  <a:tcPr/>
                </a:tc>
                <a:tc>
                  <a:txBody>
                    <a:bodyPr/>
                    <a:lstStyle/>
                    <a:p>
                      <a:r>
                        <a:rPr lang="nl-NL" dirty="0"/>
                        <a:t>JA</a:t>
                      </a:r>
                    </a:p>
                  </a:txBody>
                  <a:tcPr/>
                </a:tc>
                <a:extLst>
                  <a:ext uri="{0D108BD9-81ED-4DB2-BD59-A6C34878D82A}">
                    <a16:rowId xmlns:a16="http://schemas.microsoft.com/office/drawing/2014/main" val="3780779167"/>
                  </a:ext>
                </a:extLst>
              </a:tr>
              <a:tr h="370840">
                <a:tc>
                  <a:txBody>
                    <a:bodyPr/>
                    <a:lstStyle/>
                    <a:p>
                      <a:r>
                        <a:rPr lang="nl-NL" dirty="0"/>
                        <a:t>Cytoplasma</a:t>
                      </a:r>
                    </a:p>
                  </a:txBody>
                  <a:tcPr/>
                </a:tc>
                <a:tc>
                  <a:txBody>
                    <a:bodyPr/>
                    <a:lstStyle/>
                    <a:p>
                      <a:r>
                        <a:rPr lang="nl-NL" dirty="0"/>
                        <a:t>JA</a:t>
                      </a:r>
                    </a:p>
                  </a:txBody>
                  <a:tcPr/>
                </a:tc>
                <a:tc>
                  <a:txBody>
                    <a:bodyPr/>
                    <a:lstStyle/>
                    <a:p>
                      <a:r>
                        <a:rPr lang="nl-NL" dirty="0"/>
                        <a:t>JA</a:t>
                      </a:r>
                    </a:p>
                  </a:txBody>
                  <a:tcPr/>
                </a:tc>
                <a:extLst>
                  <a:ext uri="{0D108BD9-81ED-4DB2-BD59-A6C34878D82A}">
                    <a16:rowId xmlns:a16="http://schemas.microsoft.com/office/drawing/2014/main" val="1770792588"/>
                  </a:ext>
                </a:extLst>
              </a:tr>
              <a:tr h="370840">
                <a:tc>
                  <a:txBody>
                    <a:bodyPr/>
                    <a:lstStyle/>
                    <a:p>
                      <a:r>
                        <a:rPr lang="nl-NL" dirty="0"/>
                        <a:t>Celkern</a:t>
                      </a:r>
                    </a:p>
                  </a:txBody>
                  <a:tcPr/>
                </a:tc>
                <a:tc>
                  <a:txBody>
                    <a:bodyPr/>
                    <a:lstStyle/>
                    <a:p>
                      <a:r>
                        <a:rPr lang="nl-NL" dirty="0"/>
                        <a:t>JA</a:t>
                      </a:r>
                    </a:p>
                  </a:txBody>
                  <a:tcPr/>
                </a:tc>
                <a:tc>
                  <a:txBody>
                    <a:bodyPr/>
                    <a:lstStyle/>
                    <a:p>
                      <a:r>
                        <a:rPr lang="nl-NL" dirty="0"/>
                        <a:t>JA</a:t>
                      </a:r>
                    </a:p>
                  </a:txBody>
                  <a:tcPr/>
                </a:tc>
                <a:extLst>
                  <a:ext uri="{0D108BD9-81ED-4DB2-BD59-A6C34878D82A}">
                    <a16:rowId xmlns:a16="http://schemas.microsoft.com/office/drawing/2014/main" val="321287428"/>
                  </a:ext>
                </a:extLst>
              </a:tr>
              <a:tr h="370840">
                <a:tc>
                  <a:txBody>
                    <a:bodyPr/>
                    <a:lstStyle/>
                    <a:p>
                      <a:r>
                        <a:rPr lang="nl-NL" dirty="0"/>
                        <a:t>Bladgroenkorrels</a:t>
                      </a:r>
                    </a:p>
                  </a:txBody>
                  <a:tcPr/>
                </a:tc>
                <a:tc>
                  <a:txBody>
                    <a:bodyPr/>
                    <a:lstStyle/>
                    <a:p>
                      <a:r>
                        <a:rPr lang="nl-NL" dirty="0"/>
                        <a:t>JA</a:t>
                      </a:r>
                    </a:p>
                  </a:txBody>
                  <a:tcPr/>
                </a:tc>
                <a:tc>
                  <a:txBody>
                    <a:bodyPr/>
                    <a:lstStyle/>
                    <a:p>
                      <a:r>
                        <a:rPr lang="nl-NL" dirty="0"/>
                        <a:t>NEE</a:t>
                      </a:r>
                    </a:p>
                  </a:txBody>
                  <a:tcPr/>
                </a:tc>
                <a:extLst>
                  <a:ext uri="{0D108BD9-81ED-4DB2-BD59-A6C34878D82A}">
                    <a16:rowId xmlns:a16="http://schemas.microsoft.com/office/drawing/2014/main" val="1477470275"/>
                  </a:ext>
                </a:extLst>
              </a:tr>
              <a:tr h="370840">
                <a:tc>
                  <a:txBody>
                    <a:bodyPr/>
                    <a:lstStyle/>
                    <a:p>
                      <a:r>
                        <a:rPr lang="nl-NL" dirty="0"/>
                        <a:t>Celwand</a:t>
                      </a:r>
                    </a:p>
                  </a:txBody>
                  <a:tcPr/>
                </a:tc>
                <a:tc>
                  <a:txBody>
                    <a:bodyPr/>
                    <a:lstStyle/>
                    <a:p>
                      <a:r>
                        <a:rPr lang="nl-NL" dirty="0"/>
                        <a:t>JA</a:t>
                      </a:r>
                    </a:p>
                  </a:txBody>
                  <a:tcPr/>
                </a:tc>
                <a:tc>
                  <a:txBody>
                    <a:bodyPr/>
                    <a:lstStyle/>
                    <a:p>
                      <a:r>
                        <a:rPr lang="nl-NL" dirty="0"/>
                        <a:t>NEE</a:t>
                      </a:r>
                    </a:p>
                  </a:txBody>
                  <a:tcPr/>
                </a:tc>
                <a:extLst>
                  <a:ext uri="{0D108BD9-81ED-4DB2-BD59-A6C34878D82A}">
                    <a16:rowId xmlns:a16="http://schemas.microsoft.com/office/drawing/2014/main" val="2771255255"/>
                  </a:ext>
                </a:extLst>
              </a:tr>
              <a:tr h="370840">
                <a:tc>
                  <a:txBody>
                    <a:bodyPr/>
                    <a:lstStyle/>
                    <a:p>
                      <a:r>
                        <a:rPr lang="nl-NL" dirty="0"/>
                        <a:t>Grote vacuole</a:t>
                      </a:r>
                    </a:p>
                  </a:txBody>
                  <a:tcPr/>
                </a:tc>
                <a:tc>
                  <a:txBody>
                    <a:bodyPr/>
                    <a:lstStyle/>
                    <a:p>
                      <a:r>
                        <a:rPr lang="nl-NL" dirty="0"/>
                        <a:t>JA</a:t>
                      </a:r>
                    </a:p>
                  </a:txBody>
                  <a:tcPr/>
                </a:tc>
                <a:tc>
                  <a:txBody>
                    <a:bodyPr/>
                    <a:lstStyle/>
                    <a:p>
                      <a:r>
                        <a:rPr lang="nl-NL" dirty="0"/>
                        <a:t>NEE (soms kleine vacuole)</a:t>
                      </a:r>
                    </a:p>
                  </a:txBody>
                  <a:tcPr/>
                </a:tc>
                <a:extLst>
                  <a:ext uri="{0D108BD9-81ED-4DB2-BD59-A6C34878D82A}">
                    <a16:rowId xmlns:a16="http://schemas.microsoft.com/office/drawing/2014/main" val="989775994"/>
                  </a:ext>
                </a:extLst>
              </a:tr>
            </a:tbl>
          </a:graphicData>
        </a:graphic>
      </p:graphicFrame>
      <p:pic>
        <p:nvPicPr>
          <p:cNvPr id="6" name="Audio 5">
            <a:hlinkClick r:id="" action="ppaction://media"/>
            <a:extLst>
              <a:ext uri="{FF2B5EF4-FFF2-40B4-BE49-F238E27FC236}">
                <a16:creationId xmlns:a16="http://schemas.microsoft.com/office/drawing/2014/main" id="{1D652107-7AC6-2849-8A17-024DA30AFF2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99492341"/>
      </p:ext>
    </p:extLst>
  </p:cSld>
  <p:clrMapOvr>
    <a:masterClrMapping/>
  </p:clrMapOvr>
  <mc:AlternateContent xmlns:mc="http://schemas.openxmlformats.org/markup-compatibility/2006">
    <mc:Choice xmlns:p14="http://schemas.microsoft.com/office/powerpoint/2010/main" Requires="p14">
      <p:transition spd="slow" p14:dur="2000" advTm="63768"/>
    </mc:Choice>
    <mc:Fallback>
      <p:transition spd="slow" advTm="63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{A22FCB18-685E-2146-BEF1-56FAEFA7DB06}tf10001061</Template>
  <TotalTime>42</TotalTime>
  <Words>215</Words>
  <Application>Microsoft Macintosh PowerPoint</Application>
  <PresentationFormat>Breedbeeld</PresentationFormat>
  <Paragraphs>41</Paragraphs>
  <Slides>9</Slides>
  <Notes>0</Notes>
  <HiddenSlides>0</HiddenSlides>
  <MMClips>9</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Tw Cen MT</vt:lpstr>
      <vt:lpstr>Tw Cen MT Condensed</vt:lpstr>
      <vt:lpstr>Wingdings 3</vt:lpstr>
      <vt:lpstr>Integraal</vt:lpstr>
      <vt:lpstr>De dierlijke cel vs de plantaardige cel</vt:lpstr>
      <vt:lpstr>Plantaardig                                     dierlijk</vt:lpstr>
      <vt:lpstr>Plantaardig                                     dierlijk</vt:lpstr>
      <vt:lpstr>Plantaardig                                     dierlijk</vt:lpstr>
      <vt:lpstr>Plantaardig                                     dierlijk</vt:lpstr>
      <vt:lpstr>Plantaardig                                     dierlijk</vt:lpstr>
      <vt:lpstr>Plantaardig                                     dierlijk</vt:lpstr>
      <vt:lpstr>Plantaardig                                     dierlijk</vt:lpstr>
      <vt:lpstr>Samenvatting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dierlijke cel vs de plantaardige cel</dc:title>
  <dc:creator>Deniz Afacan</dc:creator>
  <cp:lastModifiedBy>Deniz Afacan</cp:lastModifiedBy>
  <cp:revision>6</cp:revision>
  <dcterms:created xsi:type="dcterms:W3CDTF">2020-06-11T17:00:24Z</dcterms:created>
  <dcterms:modified xsi:type="dcterms:W3CDTF">2020-06-11T17:43:08Z</dcterms:modified>
</cp:coreProperties>
</file>